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43"/>
  </p:notesMasterIdLst>
  <p:handoutMasterIdLst>
    <p:handoutMasterId r:id="rId44"/>
  </p:handoutMasterIdLst>
  <p:sldIdLst>
    <p:sldId id="324" r:id="rId3"/>
    <p:sldId id="326" r:id="rId4"/>
    <p:sldId id="328" r:id="rId5"/>
    <p:sldId id="329" r:id="rId6"/>
    <p:sldId id="330" r:id="rId7"/>
    <p:sldId id="332" r:id="rId8"/>
    <p:sldId id="333" r:id="rId9"/>
    <p:sldId id="336" r:id="rId10"/>
    <p:sldId id="337" r:id="rId11"/>
    <p:sldId id="338" r:id="rId12"/>
    <p:sldId id="371" r:id="rId13"/>
    <p:sldId id="342" r:id="rId14"/>
    <p:sldId id="343" r:id="rId15"/>
    <p:sldId id="346" r:id="rId16"/>
    <p:sldId id="348" r:id="rId17"/>
    <p:sldId id="350" r:id="rId18"/>
    <p:sldId id="351" r:id="rId19"/>
    <p:sldId id="352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77" r:id="rId30"/>
    <p:sldId id="363" r:id="rId31"/>
    <p:sldId id="364" r:id="rId32"/>
    <p:sldId id="369" r:id="rId33"/>
    <p:sldId id="370" r:id="rId34"/>
    <p:sldId id="367" r:id="rId35"/>
    <p:sldId id="368" r:id="rId36"/>
    <p:sldId id="365" r:id="rId37"/>
    <p:sldId id="372" r:id="rId38"/>
    <p:sldId id="373" r:id="rId39"/>
    <p:sldId id="374" r:id="rId40"/>
    <p:sldId id="375" r:id="rId41"/>
    <p:sldId id="376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3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7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4" r:id="rId8"/>
    <p:sldLayoutId id="2147483696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dirty="0" err="1"/>
              <a:t>layout_weight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/>
          <a:stretch/>
        </p:blipFill>
        <p:spPr>
          <a:xfrm>
            <a:off x="745296" y="1481328"/>
            <a:ext cx="3738803" cy="248716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905544" y="3485212"/>
            <a:ext cx="4523232" cy="3372788"/>
            <a:chOff x="466694" y="2578873"/>
            <a:chExt cx="8210550" cy="64201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9"/>
            <a:stretch/>
          </p:blipFill>
          <p:spPr>
            <a:xfrm>
              <a:off x="471487" y="2578873"/>
              <a:ext cx="8201025" cy="206456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4" y="4484218"/>
              <a:ext cx="8210550" cy="451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6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5352575" cy="5328592"/>
          </a:xfrm>
        </p:spPr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레이아웃으로 다음과 같이 화면을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작성하기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레이아웃의 </a:t>
            </a:r>
            <a:r>
              <a:rPr lang="en-US" altLang="ko-KR" dirty="0" smtClean="0"/>
              <a:t>orientation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vertical</a:t>
            </a:r>
          </a:p>
          <a:p>
            <a:pPr lvl="1"/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생성하고 버튼의 </a:t>
            </a:r>
            <a:r>
              <a:rPr lang="en-US" altLang="ko-KR" dirty="0" err="1" smtClean="0"/>
              <a:t>layout_width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110dp,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layout_height</a:t>
            </a:r>
            <a:r>
              <a:rPr lang="en-US" altLang="ko-KR" dirty="0" smtClean="0"/>
              <a:t>: 100dp</a:t>
            </a:r>
            <a:r>
              <a:rPr lang="ko-KR" altLang="en-US" dirty="0" smtClean="0"/>
              <a:t>로 하기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Hint: </a:t>
            </a:r>
            <a:r>
              <a:rPr lang="ko-KR" altLang="en-US" dirty="0" smtClean="0"/>
              <a:t>버튼에 </a:t>
            </a:r>
            <a:r>
              <a:rPr lang="en-US" altLang="ko-KR" dirty="0" err="1" smtClean="0"/>
              <a:t>gravit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layout_gravity</a:t>
            </a:r>
            <a:r>
              <a:rPr lang="ko-KR" altLang="en-US" dirty="0" smtClean="0"/>
              <a:t>를 모두 </a:t>
            </a:r>
            <a:r>
              <a:rPr lang="ko-KR" altLang="en-US" dirty="0" err="1" smtClean="0"/>
              <a:t>설정해야함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리니어</a:t>
            </a:r>
            <a:r>
              <a:rPr lang="ko-KR" altLang="en-US" dirty="0"/>
              <a:t> 레이아웃으로 다음 화면을 구성하는  </a:t>
            </a:r>
            <a:r>
              <a:rPr lang="en-US" altLang="ko-KR" dirty="0"/>
              <a:t>XML</a:t>
            </a:r>
            <a:r>
              <a:rPr lang="ko-KR" altLang="en-US" dirty="0"/>
              <a:t>을 작성한다</a:t>
            </a:r>
            <a:r>
              <a:rPr lang="en-US" altLang="ko-KR" dirty="0"/>
              <a:t>. </a:t>
            </a:r>
            <a:r>
              <a:rPr lang="ko-KR" altLang="en-US" dirty="0"/>
              <a:t>단 레이아웃이 구분되어 보이도록 서로 다른 색으로 지정한다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리니어레이아웃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15" t="25728" r="69178" b="6078"/>
          <a:stretch/>
        </p:blipFill>
        <p:spPr>
          <a:xfrm>
            <a:off x="5857591" y="1052736"/>
            <a:ext cx="2308634" cy="2625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973" t="22930" r="66600" b="12041"/>
          <a:stretch/>
        </p:blipFill>
        <p:spPr>
          <a:xfrm>
            <a:off x="5951385" y="3820472"/>
            <a:ext cx="2106199" cy="2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952525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버튼을 클릭하면 토스트 메시지가 출력되는 화면을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코딩해보자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프로젝트 이름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smtClean="0"/>
              <a:t>Project5_1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패키지 이름 </a:t>
            </a:r>
            <a:r>
              <a:rPr lang="en-US" altLang="ko-KR" b="1" dirty="0"/>
              <a:t>: </a:t>
            </a:r>
            <a:r>
              <a:rPr lang="en-US" altLang="ko-KR" b="1" dirty="0" smtClean="0"/>
              <a:t>com.cookandroid.project5_1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b="1" dirty="0"/>
              <a:t>a</a:t>
            </a:r>
            <a:r>
              <a:rPr lang="en-US" b="1" dirty="0" smtClean="0"/>
              <a:t>ctivity_</a:t>
            </a:r>
            <a:r>
              <a:rPr lang="en-US" altLang="ko-KR" b="1" dirty="0" smtClean="0"/>
              <a:t>main.xml </a:t>
            </a:r>
            <a:r>
              <a:rPr lang="ko-KR" altLang="en-US" b="1" dirty="0" smtClean="0"/>
              <a:t>삭제</a:t>
            </a:r>
            <a:endParaRPr lang="en-US" altLang="ko-KR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b="1" dirty="0"/>
              <a:t>a</a:t>
            </a:r>
            <a:r>
              <a:rPr lang="fr-FR" b="1" dirty="0" smtClean="0"/>
              <a:t>ctivity_</a:t>
            </a:r>
            <a:r>
              <a:rPr lang="en-US" altLang="ko-KR" b="1" dirty="0" err="1" smtClean="0"/>
              <a:t>main.xml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삭제했기 때문에 오류가 발생함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오류 행 앞에 </a:t>
            </a:r>
            <a:r>
              <a:rPr lang="en-US" altLang="ko-KR" b="1" dirty="0" smtClean="0"/>
              <a:t>//</a:t>
            </a:r>
            <a:r>
              <a:rPr lang="ko-KR" altLang="en-US" b="1" dirty="0" smtClean="0"/>
              <a:t>를 붙여 주석으로 처리한 후 진행 </a:t>
            </a:r>
            <a:endParaRPr lang="en-US" altLang="ko-KR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25" y="2038281"/>
            <a:ext cx="2033557" cy="36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903538" y="1143911"/>
            <a:ext cx="4739907" cy="235649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838" y="83611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리니어레이아웃을 생성하는 코드를 작성하고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dirty="0"/>
              <a:t>버튼을 만들고</a:t>
            </a:r>
            <a:r>
              <a:rPr lang="en-US" altLang="ko-KR" dirty="0"/>
              <a:t>, </a:t>
            </a:r>
            <a:r>
              <a:rPr lang="ko-KR" altLang="en-US" dirty="0"/>
              <a:t>버튼을 클릭했을 때 토스트 메시지를 작성</a:t>
            </a:r>
            <a:r>
              <a:rPr lang="en-US" altLang="ko-KR" dirty="0"/>
              <a:t> (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 이어서 코딩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9311"/>
          <a:stretch/>
        </p:blipFill>
        <p:spPr>
          <a:xfrm>
            <a:off x="2742231" y="4153453"/>
            <a:ext cx="5641278" cy="25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214"/>
          <a:stretch/>
        </p:blipFill>
        <p:spPr>
          <a:xfrm>
            <a:off x="4849179" y="2267738"/>
            <a:ext cx="4043301" cy="4117305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30011" y="91557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렐러티브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레이아웃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렐러티브레이아웃은 레이아웃 내부에 포함된 위젯을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상대적인 위치로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렐러티브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레이아웃의 상하좌우에 배치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4673"/>
          <a:stretch/>
        </p:blipFill>
        <p:spPr>
          <a:xfrm>
            <a:off x="364122" y="3834792"/>
            <a:ext cx="3826975" cy="1855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12" t="32869" r="2456" b="18869"/>
          <a:stretch/>
        </p:blipFill>
        <p:spPr>
          <a:xfrm>
            <a:off x="2023215" y="1694465"/>
            <a:ext cx="3177751" cy="15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2728"/>
          <a:stretch/>
        </p:blipFill>
        <p:spPr>
          <a:xfrm>
            <a:off x="890560" y="2027503"/>
            <a:ext cx="2774099" cy="1753548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55615" y="88977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상대 위치에 배치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각 속성의 값은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지정하면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아이디”와 같은 형식으로 사용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95709" y="2130552"/>
            <a:ext cx="4920563" cy="4654296"/>
            <a:chOff x="466725" y="2833338"/>
            <a:chExt cx="7953375" cy="8115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48"/>
            <a:stretch/>
          </p:blipFill>
          <p:spPr>
            <a:xfrm>
              <a:off x="479098" y="2833338"/>
              <a:ext cx="7894375" cy="196429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624387"/>
              <a:ext cx="7953375" cy="63246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1984" t="33407" r="19994" b="19293"/>
          <a:stretch/>
        </p:blipFill>
        <p:spPr>
          <a:xfrm>
            <a:off x="155615" y="3717032"/>
            <a:ext cx="3797717" cy="28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상대 위치를 지정한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/>
          <a:stretch/>
        </p:blipFill>
        <p:spPr>
          <a:xfrm>
            <a:off x="429601" y="1501511"/>
            <a:ext cx="5690541" cy="45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다음 화면의 </a:t>
            </a:r>
            <a:r>
              <a:rPr lang="en-US" altLang="ko-KR" b="0" dirty="0" smtClean="0"/>
              <a:t>XML </a:t>
            </a:r>
            <a:r>
              <a:rPr lang="ko-KR" altLang="en-US" b="0" dirty="0" smtClean="0"/>
              <a:t>코드를 중복 </a:t>
            </a:r>
            <a:r>
              <a:rPr lang="ko-KR" altLang="en-US" b="0" dirty="0" err="1" smtClean="0"/>
              <a:t>리니어</a:t>
            </a:r>
            <a:r>
              <a:rPr lang="ko-KR" altLang="en-US" b="0" dirty="0" smtClean="0"/>
              <a:t> 레이아웃과 </a:t>
            </a:r>
            <a:r>
              <a:rPr lang="ko-KR" altLang="en-US" b="0" dirty="0" err="1" smtClean="0"/>
              <a:t>릴레티브</a:t>
            </a:r>
            <a:r>
              <a:rPr lang="ko-KR" altLang="en-US" b="0" dirty="0" smtClean="0"/>
              <a:t> 레이아웃으로 각각 작성해 보자</a:t>
            </a:r>
            <a:r>
              <a:rPr lang="en-US" altLang="ko-KR" b="0" dirty="0" smtClean="0"/>
              <a:t>. </a:t>
            </a:r>
          </a:p>
          <a:p>
            <a:r>
              <a:rPr lang="ko-KR" altLang="en-US" b="0" dirty="0" smtClean="0"/>
              <a:t>텍스트 뷰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개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에디트텍스트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버튼 </a:t>
            </a:r>
            <a:r>
              <a:rPr lang="en-US" altLang="ko-KR" b="0" dirty="0" smtClean="0"/>
              <a:t>2</a:t>
            </a:r>
            <a:r>
              <a:rPr lang="ko-KR" altLang="en-US" b="0" dirty="0" smtClean="0"/>
              <a:t>개로 구성한다</a:t>
            </a:r>
            <a:r>
              <a:rPr lang="en-US" altLang="ko-KR" b="0" dirty="0" smtClean="0"/>
              <a:t>. </a:t>
            </a:r>
          </a:p>
          <a:p>
            <a:r>
              <a:rPr lang="ko-KR" altLang="en-US" b="0" dirty="0" err="1" smtClean="0"/>
              <a:t>입력버튼을</a:t>
            </a:r>
            <a:r>
              <a:rPr lang="ko-KR" altLang="en-US" b="0" dirty="0" smtClean="0"/>
              <a:t> 클릭하면 입력한 값을 토스트로 표시</a:t>
            </a:r>
            <a:endParaRPr lang="ko-KR" altLang="en-US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36" t="36862" r="61731" b="4861"/>
          <a:stretch/>
        </p:blipFill>
        <p:spPr>
          <a:xfrm>
            <a:off x="687820" y="2692904"/>
            <a:ext cx="292608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956488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</a:rPr>
              <a:t>TableLayout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표 형태로 배치할 때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함께 사용되는데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개수가 바로 행의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개수가 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열의 개수는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안에 포함된 위젯의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▶테이블 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5" y="2862588"/>
            <a:ext cx="3865104" cy="3518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0712" y="3271088"/>
            <a:ext cx="4572000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49225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</a:rPr>
              <a:t>테이블레이아웃의 속성 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layout_column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지정된 열에 현재 위젯을 표시하라는 의미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stretchColumns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지정된 열의 폭을 늘리라는 의미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stretchColumns</a:t>
            </a:r>
            <a:r>
              <a:rPr lang="en-US" altLang="ko-KR" sz="1600" b="1" dirty="0">
                <a:latin typeface="맑은 고딕" pitchFamily="50" charset="-127"/>
              </a:rPr>
              <a:t> =“*”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각 셀을 같은 크기로 확장</a:t>
            </a:r>
            <a:r>
              <a:rPr lang="en-US" altLang="ko-KR" sz="1600" b="1" dirty="0">
                <a:latin typeface="맑은 고딕" pitchFamily="50" charset="-127"/>
              </a:rPr>
              <a:t>,</a:t>
            </a:r>
            <a:r>
              <a:rPr lang="ko-KR" altLang="en-US" sz="1600" b="1" dirty="0">
                <a:latin typeface="맑은 고딕" pitchFamily="50" charset="-127"/>
              </a:rPr>
              <a:t> 전체 화면이 꽉 차는 효과</a:t>
            </a:r>
            <a:endParaRPr lang="en-US" altLang="ko-KR" sz="16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8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 예제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/>
          <a:stretch/>
        </p:blipFill>
        <p:spPr>
          <a:xfrm>
            <a:off x="168655" y="1537552"/>
            <a:ext cx="6666711" cy="51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188392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ViewGroup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상속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받으며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내부에 무엇을 담는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용도로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중에서 가장 많이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사용되는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것은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dirty="0"/>
              <a:t>레이아웃에서 자주 사용되는 속성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orientation : </a:t>
            </a:r>
            <a:r>
              <a:rPr lang="ko-KR" altLang="en-US" sz="1600" dirty="0"/>
              <a:t>레이아웃 안에 배치할 위젯의 수직 또는 수평 방향을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gravity : </a:t>
            </a:r>
            <a:r>
              <a:rPr lang="ko-KR" altLang="en-US" sz="1600" dirty="0"/>
              <a:t>레이아웃 안에 배치할 위젯의 정렬 방향을 좌측</a:t>
            </a:r>
            <a:r>
              <a:rPr lang="en-US" altLang="ko-KR" sz="1600" dirty="0"/>
              <a:t>, </a:t>
            </a:r>
            <a:r>
              <a:rPr lang="ko-KR" altLang="en-US" sz="1600" dirty="0"/>
              <a:t>우측</a:t>
            </a:r>
            <a:r>
              <a:rPr lang="en-US" altLang="ko-KR" sz="1600" dirty="0"/>
              <a:t>, </a:t>
            </a:r>
            <a:r>
              <a:rPr lang="ko-KR" altLang="en-US" sz="1600" dirty="0"/>
              <a:t>중앙으로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padding : </a:t>
            </a:r>
            <a:r>
              <a:rPr lang="ko-KR" altLang="en-US" sz="1600" dirty="0"/>
              <a:t>레이아웃 안에 배치할 위젯의 여백을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layout_weight</a:t>
            </a:r>
            <a:r>
              <a:rPr lang="en-US" altLang="ko-KR" sz="1600" dirty="0"/>
              <a:t> : </a:t>
            </a:r>
            <a:r>
              <a:rPr lang="ko-KR" altLang="en-US" sz="1600" dirty="0"/>
              <a:t>레이아웃이 전체 화면에서 차지하는 공간의 </a:t>
            </a:r>
            <a:r>
              <a:rPr lang="ko-KR" altLang="en-US" sz="1600" dirty="0" err="1"/>
              <a:t>가중값을</a:t>
            </a:r>
            <a:r>
              <a:rPr lang="ko-KR" altLang="en-US" sz="1600" dirty="0"/>
              <a:t> 설정</a:t>
            </a:r>
            <a:r>
              <a:rPr lang="en-US" altLang="ko-KR" sz="1600" dirty="0"/>
              <a:t>,</a:t>
            </a:r>
          </a:p>
          <a:p>
            <a:pPr marL="355600" lvl="1" indent="0">
              <a:buNone/>
            </a:pPr>
            <a:r>
              <a:rPr lang="en-US" altLang="ko-KR" sz="1600" dirty="0"/>
              <a:t> 		          </a:t>
            </a:r>
            <a:r>
              <a:rPr lang="ko-KR" altLang="en-US" sz="1600" dirty="0"/>
              <a:t>여러 개의 레이아웃이 중복될 때 주로 사용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baselineAligned</a:t>
            </a:r>
            <a:r>
              <a:rPr lang="en-US" altLang="ko-KR" sz="1600" dirty="0"/>
              <a:t> : </a:t>
            </a:r>
            <a:r>
              <a:rPr lang="ko-KR" altLang="en-US" sz="1600" dirty="0"/>
              <a:t>레이아웃 안에 배치할 위젯을 보기 좋게 정렬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 기본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t="6195" r="43065" b="3683"/>
          <a:stretch/>
        </p:blipFill>
        <p:spPr>
          <a:xfrm>
            <a:off x="4572000" y="1193288"/>
            <a:ext cx="4480561" cy="2523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테이블레이아웃을 활용하여 숫자 버튼까지 있는 계산기를 만들어보자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프로젝트 이름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Project5_2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패키지 이름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com.cookandroid.project5_2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TableLayout</a:t>
            </a:r>
            <a:r>
              <a:rPr lang="en-US" altLang="ko-KR" sz="1600" dirty="0"/>
              <a:t> 1</a:t>
            </a:r>
            <a:r>
              <a:rPr lang="ko-KR" altLang="en-US" sz="1600" dirty="0"/>
              <a:t>개와 </a:t>
            </a:r>
            <a:r>
              <a:rPr lang="en-US" altLang="ko-KR" sz="1600" dirty="0" err="1"/>
              <a:t>TableRow</a:t>
            </a:r>
            <a:r>
              <a:rPr lang="en-US" altLang="ko-KR" sz="1600" dirty="0"/>
              <a:t> 9</a:t>
            </a:r>
            <a:r>
              <a:rPr lang="ko-KR" altLang="en-US" sz="1600" dirty="0"/>
              <a:t>개로 </a:t>
            </a:r>
            <a:r>
              <a:rPr lang="ko-KR" altLang="en-US" sz="1600" dirty="0" smtClean="0"/>
              <a:t>구성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숫자 버튼 </a:t>
            </a:r>
            <a:r>
              <a:rPr lang="en-US" altLang="ko-KR" sz="1600" dirty="0"/>
              <a:t>10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연산 </a:t>
            </a:r>
            <a:r>
              <a:rPr lang="ko-KR" altLang="en-US" sz="1600" dirty="0"/>
              <a:t>버튼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텍스트뷰 </a:t>
            </a:r>
            <a:r>
              <a:rPr lang="en-US" altLang="ko-KR" sz="1600" dirty="0"/>
              <a:t>1</a:t>
            </a:r>
            <a:r>
              <a:rPr lang="ko-KR" altLang="en-US" sz="1600" dirty="0"/>
              <a:t>개를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연산 버튼 </a:t>
            </a:r>
            <a:r>
              <a:rPr lang="ko-KR" altLang="en-US" sz="1600" dirty="0" err="1"/>
              <a:t>위젯에는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layout_margin</a:t>
            </a:r>
            <a:r>
              <a:rPr lang="ko-KR" altLang="en-US" sz="1600" dirty="0"/>
              <a:t>을 적절히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결과를 보여줄 </a:t>
            </a:r>
            <a:r>
              <a:rPr lang="en-US" altLang="ko-KR" sz="1600" dirty="0" err="1"/>
              <a:t>TextView</a:t>
            </a:r>
            <a:r>
              <a:rPr lang="ko-KR" altLang="en-US" sz="1600" dirty="0"/>
              <a:t>는 색상을 </a:t>
            </a:r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, </a:t>
            </a:r>
            <a:br>
              <a:rPr lang="en-US" altLang="ko-KR" sz="1600" dirty="0" smtClean="0"/>
            </a:br>
            <a:r>
              <a:rPr lang="ko-KR" altLang="en-US" sz="1600" dirty="0" smtClean="0"/>
              <a:t>글자 </a:t>
            </a:r>
            <a:r>
              <a:rPr lang="ko-KR" altLang="en-US" sz="1600" dirty="0"/>
              <a:t>크기는 </a:t>
            </a:r>
            <a:r>
              <a:rPr lang="en-US" altLang="ko-KR" sz="1600" dirty="0" smtClean="0"/>
              <a:t>20dp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</a:t>
            </a:r>
            <a:r>
              <a:rPr lang="en-US" altLang="ko-KR" sz="1600" dirty="0"/>
              <a:t>Edit1, Edit2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 </a:t>
            </a:r>
            <a:r>
              <a:rPr lang="en-US" altLang="ko-KR" sz="1600" dirty="0"/>
              <a:t>BtnNum0~9, </a:t>
            </a:r>
            <a:r>
              <a:rPr lang="en-US" altLang="ko-KR" sz="1600" dirty="0" err="1"/>
              <a:t>BtnAdd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marL="3556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BtnSub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BtnMul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BtnDiv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TextResult</a:t>
            </a:r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ko-KR" altLang="en-US" sz="2400" dirty="0" smtClean="0">
                <a:sym typeface="Wingdings" panose="05000000000000000000" pitchFamily="2" charset="2"/>
              </a:rPr>
              <a:t>수정하기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38" y="1878270"/>
            <a:ext cx="2180952" cy="3571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4" y="6275232"/>
            <a:ext cx="2180952" cy="1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97958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07" b="-2495"/>
          <a:stretch/>
        </p:blipFill>
        <p:spPr>
          <a:xfrm>
            <a:off x="4935466" y="1825117"/>
            <a:ext cx="4036517" cy="4728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"/>
          <a:stretch/>
        </p:blipFill>
        <p:spPr>
          <a:xfrm>
            <a:off x="0" y="1307591"/>
            <a:ext cx="5069941" cy="44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248" y="91557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숫자 버튼을 제외한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문자열을 저장할 문자열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숫자 버튼을 저장할 버튼 배열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저장할 정수형 배열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증가값으로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사용할 정수 변수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sz="2000" dirty="0" smtClean="0"/>
              <a:t>실습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기타 </a:t>
            </a:r>
            <a:r>
              <a:rPr lang="ko-KR" altLang="en-US" sz="2000" dirty="0"/>
              <a:t>레이아웃 ▶ </a:t>
            </a:r>
            <a:r>
              <a:rPr lang="ko-KR" altLang="en-US" sz="20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/>
          <a:stretch/>
        </p:blipFill>
        <p:spPr>
          <a:xfrm>
            <a:off x="872150" y="2953116"/>
            <a:ext cx="5572716" cy="37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숫자 버튼이 없다고 가정하고 연산 버튼을 터치했을 때의 내용을 코딩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/>
          <a:stretch/>
        </p:blipFill>
        <p:spPr>
          <a:xfrm>
            <a:off x="580560" y="1836760"/>
            <a:ext cx="5056863" cy="45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숫자 버튼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개를 배열 변수에 대입한 후에 각 버튼의 클릭 이벤트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/>
          <a:stretch/>
        </p:blipFill>
        <p:spPr>
          <a:xfrm>
            <a:off x="1031805" y="2093999"/>
            <a:ext cx="5779542" cy="47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0" y="964610"/>
            <a:ext cx="8789843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테이블레이아웃처럼 위젯을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표 형태로 배치할 때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사용하지만 좀 더 직관적임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4.0(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아이스크림 샌드위치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API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14)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부터 지원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6"/>
          <a:stretch/>
        </p:blipFill>
        <p:spPr>
          <a:xfrm>
            <a:off x="2810547" y="2079811"/>
            <a:ext cx="3806587" cy="3326321"/>
          </a:xfrm>
          <a:prstGeom prst="rect">
            <a:avLst/>
          </a:prstGeom>
        </p:spPr>
      </p:pic>
      <p:pic>
        <p:nvPicPr>
          <p:cNvPr id="2" name="Picture 1" descr="스크린샷 2017-02-26 오후 3.42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7"/>
          <a:stretch/>
        </p:blipFill>
        <p:spPr>
          <a:xfrm>
            <a:off x="450408" y="2079811"/>
            <a:ext cx="2012722" cy="30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자체에 자주 사용되는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rowCount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개수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columnCount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열의 수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그리드를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수평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방향을 우선할지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수직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방향을 우선할지를 결정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2" indent="-342900">
              <a:buFont typeface="Wingdings" panose="05000000000000000000" pitchFamily="2" charset="2"/>
              <a:buChar char="Ø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그리드레이아웃 안에 포함될 위젯에서 자주 사용되는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Layout_row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자신이 위치할 행 번호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자신이 위치할 열 번호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Layout_rowSpan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행을 지정된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수만큼 확장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layout_columnSpan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열을 지정된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수만큼 확장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fill,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fill_vertical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fill_horizontal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등으로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	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열 </a:t>
            </a: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확장시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확장된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셀에 꽉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채우는 효과를 냄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>
          <a:xfrm>
            <a:off x="601396" y="1527047"/>
            <a:ext cx="5845124" cy="53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비밀 번호 변경 화면 구성하기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레이아웃 ▶ </a:t>
            </a:r>
            <a:r>
              <a:rPr lang="ko-KR" altLang="en-US" dirty="0" err="1"/>
              <a:t>그리드레이아웃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266" b="14654"/>
          <a:stretch/>
        </p:blipFill>
        <p:spPr>
          <a:xfrm>
            <a:off x="6199834" y="301269"/>
            <a:ext cx="1822018" cy="2904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3562"/>
          <a:stretch/>
        </p:blipFill>
        <p:spPr>
          <a:xfrm>
            <a:off x="522514" y="1514758"/>
            <a:ext cx="5246075" cy="48569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4363" b="1905"/>
          <a:stretch/>
        </p:blipFill>
        <p:spPr>
          <a:xfrm>
            <a:off x="4708339" y="3529114"/>
            <a:ext cx="4048113" cy="29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104" y="918163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테이블 레이아웃으로 작성된 부분을 그리드 레이아웃으로 변경해 보자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9" r="66440"/>
          <a:stretch/>
        </p:blipFill>
        <p:spPr>
          <a:xfrm>
            <a:off x="1142702" y="1581911"/>
            <a:ext cx="2209351" cy="33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레이아웃의 종류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왼쪽 위부터 아래쪽 또는 오른쪽으로 차례로 배치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자신이 속한 레이아웃의 상하좌우의 위치를 지정하여 배치 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행과 열의 개수를 지정한 테이블 형태로 배열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테이블레이아웃과 비슷하지만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행 또는 열을 확장하여 다양하게 배치할 때 더 편리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왼쪽 위에 일률적으로 겹쳐서 배치하여 중복해서 보이는 효과를 냄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레이아웃의 종류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98"/>
          <a:stretch/>
        </p:blipFill>
        <p:spPr>
          <a:xfrm>
            <a:off x="595122" y="1599057"/>
            <a:ext cx="6819900" cy="20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단순히 레이아웃 내의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위젯을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왼쪽 상단부터 겹쳐서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자체로 사용하기보다는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등과 혼용해서 사용할 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유용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8" b="1109"/>
          <a:stretch/>
        </p:blipFill>
        <p:spPr>
          <a:xfrm>
            <a:off x="357939" y="2110172"/>
            <a:ext cx="2592960" cy="339097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18576" y="2241501"/>
            <a:ext cx="5809992" cy="7386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400" dirty="0">
                <a:latin typeface="맑은 고딕" pitchFamily="50" charset="-127"/>
              </a:rPr>
              <a:t>프레임레이아웃의 속성</a:t>
            </a:r>
            <a:endParaRPr lang="en-US" altLang="ko-KR" sz="140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>
                <a:latin typeface="맑은 고딕" pitchFamily="50" charset="-127"/>
              </a:rPr>
              <a:t>foreground : </a:t>
            </a:r>
            <a:r>
              <a:rPr lang="ko-KR" altLang="en-US" sz="1400" dirty="0">
                <a:latin typeface="맑은 고딕" pitchFamily="50" charset="-127"/>
              </a:rPr>
              <a:t>프레임레이아웃의 전경 이미지를 지정</a:t>
            </a:r>
            <a:endParaRPr lang="en-US" altLang="ko-KR" sz="140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err="1">
                <a:latin typeface="맑은 고딕" pitchFamily="50" charset="-127"/>
              </a:rPr>
              <a:t>foregroundGravity</a:t>
            </a:r>
            <a:r>
              <a:rPr lang="en-US" altLang="ko-KR" sz="1400" dirty="0">
                <a:latin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</a:rPr>
              <a:t>전경 이미지의 위치를 지정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122"/>
          <a:stretch/>
        </p:blipFill>
        <p:spPr>
          <a:xfrm>
            <a:off x="3235035" y="2980165"/>
            <a:ext cx="5721343" cy="34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598" t="30283" r="2050" b="15845"/>
          <a:stretch/>
        </p:blipFill>
        <p:spPr>
          <a:xfrm>
            <a:off x="251520" y="1732151"/>
            <a:ext cx="5683565" cy="311941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dirty="0" smtClean="0"/>
              <a:t>프레임 </a:t>
            </a:r>
            <a:r>
              <a:rPr lang="ko-KR" altLang="en-US" sz="1600" b="0" dirty="0"/>
              <a:t>레이아웃을 이용해 뷰를 중첩하여 만들기 </a:t>
            </a:r>
            <a:endParaRPr lang="en-US" altLang="ko-KR" sz="1600" b="0" dirty="0" smtClean="0"/>
          </a:p>
          <a:p>
            <a:r>
              <a:rPr lang="ko-KR" altLang="en-US" sz="1600" b="0" dirty="0" smtClean="0"/>
              <a:t>버튼을 </a:t>
            </a:r>
            <a:r>
              <a:rPr lang="ko-KR" altLang="en-US" sz="1600" b="0" dirty="0"/>
              <a:t>누르면 다른 이미지로 </a:t>
            </a:r>
            <a:r>
              <a:rPr lang="ko-KR" altLang="en-US" sz="1600" b="0" dirty="0" smtClean="0"/>
              <a:t>전환하기</a:t>
            </a:r>
            <a:endParaRPr lang="en-US" altLang="ko-KR" sz="1600" b="0" dirty="0" smtClean="0"/>
          </a:p>
          <a:p>
            <a:endParaRPr lang="ko-KR" altLang="en-US" sz="1600" b="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/>
              <a:t>기타 레이아웃▶ 프레임레이아웃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27434" y="4456794"/>
            <a:ext cx="1938885" cy="51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498" t="30175" r="5902" b="16383"/>
          <a:stretch/>
        </p:blipFill>
        <p:spPr>
          <a:xfrm>
            <a:off x="3972717" y="4088944"/>
            <a:ext cx="5236597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코드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프레임레이아웃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801" t="30390" r="5700" b="16168"/>
          <a:stretch/>
        </p:blipFill>
        <p:spPr>
          <a:xfrm>
            <a:off x="375838" y="1449320"/>
            <a:ext cx="7982712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5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영역보다 큰 이미지에 스크롤이 생기도록 만들기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smtClean="0"/>
              <a:t>스크롤 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474" t="37263" r="37245" b="19209"/>
          <a:stretch/>
        </p:blipFill>
        <p:spPr>
          <a:xfrm>
            <a:off x="676656" y="1609343"/>
            <a:ext cx="3008376" cy="24503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1413" y="1539218"/>
            <a:ext cx="4572000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android:onClick</a:t>
            </a:r>
            <a:r>
              <a:rPr lang="en-US" altLang="ko-KR" sz="1400" dirty="0"/>
              <a:t>="onButton1Clicked" /&gt;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en-US" altLang="ko-KR" sz="1400" dirty="0" err="1"/>
              <a:t>HorizontalScrollView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</a:t>
            </a:r>
            <a:r>
              <a:rPr lang="en-US" altLang="ko-KR" sz="1400" dirty="0" err="1"/>
              <a:t>horScrollView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“ &gt;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&lt;</a:t>
            </a:r>
            <a:r>
              <a:rPr lang="en-US" altLang="ko-KR" sz="1400" dirty="0" err="1"/>
              <a:t>ScrollView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</a:t>
            </a:r>
            <a:r>
              <a:rPr lang="en-US" altLang="ko-KR" sz="1400" dirty="0" err="1"/>
              <a:t>scrollView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“ &gt;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&lt;</a:t>
            </a:r>
            <a:r>
              <a:rPr lang="en-US" altLang="ko-KR" sz="1400" dirty="0" err="1"/>
              <a:t>ImageView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</a:t>
            </a:r>
            <a:r>
              <a:rPr lang="en-US" altLang="ko-KR" sz="1400" dirty="0" err="1"/>
              <a:t>imageView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ScrollView</a:t>
            </a:r>
            <a:r>
              <a:rPr lang="en-US" altLang="ko-KR" sz="14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HorizontalScrollView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07444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MainActivity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 smtClean="0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7727" t="32870" r="7828" b="18646"/>
          <a:stretch/>
        </p:blipFill>
        <p:spPr>
          <a:xfrm>
            <a:off x="420623" y="1563623"/>
            <a:ext cx="7616953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80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두개의 이미지 뷰에 이미지 번갈아 보여주기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화면을 위와 아래 두 영역으로 나누고 그 영역에 각각 이미지 뷰를 배치한다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smtClean="0"/>
              <a:t>이미지 뷰는 </a:t>
            </a:r>
            <a:r>
              <a:rPr lang="ko-KR" altLang="en-US" dirty="0" smtClean="0"/>
              <a:t>스크롤 기능이 있도록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상단의 이미지 뷰에 하나의 이미지를 보이도록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두개의 이미지 뷰 사이에 버튼을 하나 만들고 그 버튼을 누르면 상단의 이미지가 하단으로 옮겨져 보이고 다시 누르면 상단으로 다시 옮겨지는 기능을 추가한다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0" y="3717032"/>
            <a:ext cx="1986480" cy="27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6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35" t="17033" r="37634" b="20783"/>
          <a:stretch/>
        </p:blipFill>
        <p:spPr>
          <a:xfrm>
            <a:off x="251520" y="921366"/>
            <a:ext cx="6880486" cy="5591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1659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7" t="20867" r="52748" b="8780"/>
          <a:stretch/>
        </p:blipFill>
        <p:spPr>
          <a:xfrm>
            <a:off x="251520" y="1349115"/>
            <a:ext cx="5144939" cy="5508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033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8" t="28202" r="53247" b="21950"/>
          <a:stretch/>
        </p:blipFill>
        <p:spPr>
          <a:xfrm>
            <a:off x="251520" y="1052736"/>
            <a:ext cx="5396460" cy="4482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319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38" t="26868" r="47127" b="27786"/>
          <a:stretch/>
        </p:blipFill>
        <p:spPr>
          <a:xfrm>
            <a:off x="251520" y="1199213"/>
            <a:ext cx="6160958" cy="4077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66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리니어레이아웃의 가장 기본적인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리니어레이아웃 안에 포함될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위젯의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배치를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수직방향으로 쌓음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수평 방향으로 쌓겠다는 의미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6" y="2459603"/>
            <a:ext cx="5612950" cy="2143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484" t="35024" r="8741" b="24465"/>
          <a:stretch/>
        </p:blipFill>
        <p:spPr>
          <a:xfrm>
            <a:off x="2867698" y="3402855"/>
            <a:ext cx="6330441" cy="27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38" t="22200" r="46378" b="14782"/>
          <a:stretch/>
        </p:blipFill>
        <p:spPr>
          <a:xfrm>
            <a:off x="371441" y="936474"/>
            <a:ext cx="6190939" cy="5444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91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값인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/>
              <a:t>orientation </a:t>
            </a:r>
            <a:r>
              <a:rPr lang="ko-KR" altLang="en-US" sz="1800" dirty="0"/>
              <a:t>속성이 </a:t>
            </a:r>
            <a:r>
              <a:rPr lang="en-US" altLang="ko-KR" sz="1800" dirty="0"/>
              <a:t>horizontal</a:t>
            </a:r>
            <a:r>
              <a:rPr lang="ko-KR" altLang="en-US" sz="1800" dirty="0"/>
              <a:t> 값인 </a:t>
            </a:r>
            <a:r>
              <a:rPr lang="en-US" altLang="ko-KR" sz="1800" dirty="0"/>
              <a:t>XML </a:t>
            </a:r>
            <a:r>
              <a:rPr lang="ko-KR" altLang="en-US" sz="1800" dirty="0"/>
              <a:t>코드</a:t>
            </a:r>
            <a:endParaRPr lang="en-US" altLang="ko-KR" sz="18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444627" y="1408176"/>
            <a:ext cx="4301109" cy="2411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6"/>
          <a:stretch/>
        </p:blipFill>
        <p:spPr>
          <a:xfrm>
            <a:off x="444627" y="4261105"/>
            <a:ext cx="4805081" cy="23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레이아웃 안의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위젯을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어디에 배치할 것인지를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/>
          <a:stretch/>
        </p:blipFill>
        <p:spPr>
          <a:xfrm>
            <a:off x="251520" y="1729303"/>
            <a:ext cx="5047206" cy="2148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995" t="30391" r="16091" b="13044"/>
          <a:stretch/>
        </p:blipFill>
        <p:spPr>
          <a:xfrm>
            <a:off x="3657600" y="3255265"/>
            <a:ext cx="4981180" cy="35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자신의 위치를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부모의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어디쯤에 위치시킬지를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 err="1"/>
              <a:t>baselineAligned</a:t>
            </a:r>
            <a:r>
              <a:rPr lang="en-US" altLang="ko-KR" sz="1800" dirty="0"/>
              <a:t> </a:t>
            </a:r>
            <a:r>
              <a:rPr lang="ko-KR" altLang="en-US" sz="1800" dirty="0"/>
              <a:t>속성</a:t>
            </a:r>
            <a:endParaRPr lang="en-US" altLang="ko-KR" sz="18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err="1"/>
              <a:t>baselineAligned</a:t>
            </a:r>
            <a:r>
              <a:rPr lang="en-US" altLang="ko-KR" b="1" dirty="0"/>
              <a:t> </a:t>
            </a:r>
            <a:r>
              <a:rPr lang="ko-KR" altLang="en-US" b="1" dirty="0"/>
              <a:t>속성은 크기가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다른 </a:t>
            </a:r>
            <a:r>
              <a:rPr lang="ko-KR" altLang="en-US" b="1" dirty="0"/>
              <a:t>위젯들을 보기 좋게 정렬함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/>
              <a:t>true</a:t>
            </a:r>
            <a:r>
              <a:rPr lang="ko-KR" altLang="en-US" b="1" dirty="0"/>
              <a:t>와 </a:t>
            </a:r>
            <a:r>
              <a:rPr lang="en-US" altLang="ko-KR" b="1" dirty="0"/>
              <a:t>false </a:t>
            </a:r>
            <a:r>
              <a:rPr lang="ko-KR" altLang="en-US" b="1" dirty="0"/>
              <a:t>값을 가질 수 있음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/>
          <a:stretch/>
        </p:blipFill>
        <p:spPr>
          <a:xfrm>
            <a:off x="619355" y="1874658"/>
            <a:ext cx="5075275" cy="2375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0"/>
          <a:stretch/>
        </p:blipFill>
        <p:spPr>
          <a:xfrm>
            <a:off x="4871384" y="3935971"/>
            <a:ext cx="3521177" cy="25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4" y="1570681"/>
            <a:ext cx="4659365" cy="2666342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2"/>
          <a:stretch/>
        </p:blipFill>
        <p:spPr>
          <a:xfrm>
            <a:off x="2180745" y="1637582"/>
            <a:ext cx="2390775" cy="35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77784" y="1052736"/>
            <a:ext cx="9157656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layout_weight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리니어레이아웃을 여러 개 사용할 경우 각 레이아웃의 크기를 지정할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때 사용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1520" y="1817880"/>
            <a:ext cx="5190323" cy="3976338"/>
            <a:chOff x="476250" y="2376487"/>
            <a:chExt cx="8210550" cy="64865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376487"/>
              <a:ext cx="8191500" cy="2105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4481512"/>
              <a:ext cx="8210550" cy="43815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82" b="2860"/>
          <a:stretch/>
        </p:blipFill>
        <p:spPr>
          <a:xfrm>
            <a:off x="5064150" y="3670035"/>
            <a:ext cx="3578580" cy="29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</TotalTime>
  <Words>1061</Words>
  <Application>Microsoft Office PowerPoint</Application>
  <PresentationFormat>화면 슬라이드 쇼(4:3)</PresentationFormat>
  <Paragraphs>219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모바일</vt:lpstr>
      <vt:lpstr>레이아웃 개요 ▶ 레이아웃 기본 개념</vt:lpstr>
      <vt:lpstr>레이아웃 개요 ▶ 레이아웃의 종류</vt:lpstr>
      <vt:lpstr> 리니어레이아웃 ▶ 기본 리니어레이아웃 형태</vt:lpstr>
      <vt:lpstr>리니어레이아웃 ▶ 기본 리니어레이아웃 형태</vt:lpstr>
      <vt:lpstr>리니어레이아웃 ▶ 기본 리니어레이아웃 형태</vt:lpstr>
      <vt:lpstr>리니어레이아웃 ▶ 기본 리니어레이아웃 형태</vt:lpstr>
      <vt:lpstr>리니어레이아웃 ▶ 중복 리니어레이아웃 형태</vt:lpstr>
      <vt:lpstr> 실습 : 리니어레이아웃 ▶ 중복 리니어레이아웃 형태</vt:lpstr>
      <vt:lpstr>리니어레이아웃 ▶ 중복 리니어레이아웃 형태</vt:lpstr>
      <vt:lpstr>실습 : 리니어레이아웃</vt:lpstr>
      <vt:lpstr>실습 :  리니어레이아웃 ▶ Java 코드로 화면 만들기</vt:lpstr>
      <vt:lpstr>리니어레이아웃 ▶ Java 코드로 화면 만들기</vt:lpstr>
      <vt:lpstr>기타 레이아웃 ▶ 렐러티브레이아웃</vt:lpstr>
      <vt:lpstr>기타 레이아웃 ▶ 렐러티브레이아웃</vt:lpstr>
      <vt:lpstr>기타 레이아웃 ▶ 렐러티브레이아웃</vt:lpstr>
      <vt:lpstr> 실습 : 기타 레이아웃 ▶ 렐러티브레이아웃</vt:lpstr>
      <vt:lpstr>기타 레이아웃 ▶테이블 레이아웃</vt:lpstr>
      <vt:lpstr>기타 레이아웃 ▶ 테이블레이아웃</vt:lpstr>
      <vt:lpstr>실습 : 기타 레이아웃 ▶ 테이블레이아웃 수정하기 </vt:lpstr>
      <vt:lpstr>실습 :  기타 레이아웃 ▶ 테이블레이아웃</vt:lpstr>
      <vt:lpstr>실습 : 기타 레이아웃 ▶ 테이블레이아웃</vt:lpstr>
      <vt:lpstr>실습 : 기타 레이아웃 ▶ 테이블레이아웃</vt:lpstr>
      <vt:lpstr>실습 : 기타 레이아웃 ▶ 테이블레이아웃</vt:lpstr>
      <vt:lpstr>기타 레이아웃 ▶ 그리드레이아웃</vt:lpstr>
      <vt:lpstr>기타 레이아웃 ▶ 그리드레이아웃</vt:lpstr>
      <vt:lpstr>기타 레이아웃 ▶ 그리드레이아웃</vt:lpstr>
      <vt:lpstr>기타 레이아웃 ▶ 그리드레이아웃</vt:lpstr>
      <vt:lpstr>실습 : 기타 레이아웃 ▶ 그리드레이아웃</vt:lpstr>
      <vt:lpstr>기타 레이아웃 ▶ 프레임레이아웃</vt:lpstr>
      <vt:lpstr>실습 : 기타 레이아웃▶ 프레임레이아웃 </vt:lpstr>
      <vt:lpstr>실습 : 기타 레이아웃▶ 프레임레이아웃 </vt:lpstr>
      <vt:lpstr>실습 : 기타 레이아웃▶ 스크롤 뷰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  <vt:lpstr>실습 : 기타 레이아웃▶ 스크롤뷰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SMART-16</cp:lastModifiedBy>
  <cp:revision>247</cp:revision>
  <dcterms:created xsi:type="dcterms:W3CDTF">2017-01-09T05:29:11Z</dcterms:created>
  <dcterms:modified xsi:type="dcterms:W3CDTF">2018-04-09T05:01:13Z</dcterms:modified>
</cp:coreProperties>
</file>